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3" r:id="rId1"/>
  </p:sldMasterIdLst>
  <p:sldIdLst>
    <p:sldId id="256" r:id="rId2"/>
    <p:sldId id="257" r:id="rId3"/>
    <p:sldId id="259" r:id="rId4"/>
    <p:sldId id="260" r:id="rId5"/>
    <p:sldId id="258"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08"/>
    <p:restoredTop sz="95827"/>
  </p:normalViewPr>
  <p:slideViewPr>
    <p:cSldViewPr snapToGrid="0" snapToObjects="1">
      <p:cViewPr>
        <p:scale>
          <a:sx n="93" d="100"/>
          <a:sy n="93" d="100"/>
        </p:scale>
        <p:origin x="1704"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C483D9A-3D2E-A64D-AC9D-D8F31FABAEE4}" type="datetimeFigureOut">
              <a:rPr lang="en-DE" smtClean="0"/>
              <a:t>30.03.21</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E0BAE805-5F5B-C442-B0F2-F5C805C1D984}" type="slidenum">
              <a:rPr lang="en-DE" smtClean="0"/>
              <a:t>‹#›</a:t>
            </a:fld>
            <a:endParaRPr lang="en-DE"/>
          </a:p>
        </p:txBody>
      </p:sp>
    </p:spTree>
    <p:extLst>
      <p:ext uri="{BB962C8B-B14F-4D97-AF65-F5344CB8AC3E}">
        <p14:creationId xmlns:p14="http://schemas.microsoft.com/office/powerpoint/2010/main" val="3347273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C483D9A-3D2E-A64D-AC9D-D8F31FABAEE4}" type="datetimeFigureOut">
              <a:rPr lang="en-DE" smtClean="0"/>
              <a:t>30.03.21</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E0BAE805-5F5B-C442-B0F2-F5C805C1D984}" type="slidenum">
              <a:rPr lang="en-DE" smtClean="0"/>
              <a:t>‹#›</a:t>
            </a:fld>
            <a:endParaRPr lang="en-DE"/>
          </a:p>
        </p:txBody>
      </p:sp>
    </p:spTree>
    <p:extLst>
      <p:ext uri="{BB962C8B-B14F-4D97-AF65-F5344CB8AC3E}">
        <p14:creationId xmlns:p14="http://schemas.microsoft.com/office/powerpoint/2010/main" val="3274804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8C483D9A-3D2E-A64D-AC9D-D8F31FABAEE4}" type="datetimeFigureOut">
              <a:rPr lang="en-DE" smtClean="0"/>
              <a:t>30.03.21</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E0BAE805-5F5B-C442-B0F2-F5C805C1D984}" type="slidenum">
              <a:rPr lang="en-DE" smtClean="0"/>
              <a:t>‹#›</a:t>
            </a:fld>
            <a:endParaRPr lang="en-DE"/>
          </a:p>
        </p:txBody>
      </p:sp>
    </p:spTree>
    <p:extLst>
      <p:ext uri="{BB962C8B-B14F-4D97-AF65-F5344CB8AC3E}">
        <p14:creationId xmlns:p14="http://schemas.microsoft.com/office/powerpoint/2010/main" val="2445670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8C483D9A-3D2E-A64D-AC9D-D8F31FABAEE4}" type="datetimeFigureOut">
              <a:rPr lang="en-DE" smtClean="0"/>
              <a:t>30.03.21</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E0BAE805-5F5B-C442-B0F2-F5C805C1D984}" type="slidenum">
              <a:rPr lang="en-DE" smtClean="0"/>
              <a:t>‹#›</a:t>
            </a:fld>
            <a:endParaRPr lang="en-DE"/>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76791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C483D9A-3D2E-A64D-AC9D-D8F31FABAEE4}" type="datetimeFigureOut">
              <a:rPr lang="en-DE" smtClean="0"/>
              <a:t>30.03.21</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E0BAE805-5F5B-C442-B0F2-F5C805C1D984}" type="slidenum">
              <a:rPr lang="en-DE" smtClean="0"/>
              <a:t>‹#›</a:t>
            </a:fld>
            <a:endParaRPr lang="en-DE"/>
          </a:p>
        </p:txBody>
      </p:sp>
    </p:spTree>
    <p:extLst>
      <p:ext uri="{BB962C8B-B14F-4D97-AF65-F5344CB8AC3E}">
        <p14:creationId xmlns:p14="http://schemas.microsoft.com/office/powerpoint/2010/main" val="3708069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C483D9A-3D2E-A64D-AC9D-D8F31FABAEE4}" type="datetimeFigureOut">
              <a:rPr lang="en-DE" smtClean="0"/>
              <a:t>30.03.21</a:t>
            </a:fld>
            <a:endParaRPr lang="en-DE"/>
          </a:p>
        </p:txBody>
      </p:sp>
      <p:sp>
        <p:nvSpPr>
          <p:cNvPr id="4"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E0BAE805-5F5B-C442-B0F2-F5C805C1D984}" type="slidenum">
              <a:rPr lang="en-DE" smtClean="0"/>
              <a:t>‹#›</a:t>
            </a:fld>
            <a:endParaRPr lang="en-DE"/>
          </a:p>
        </p:txBody>
      </p:sp>
    </p:spTree>
    <p:extLst>
      <p:ext uri="{BB962C8B-B14F-4D97-AF65-F5344CB8AC3E}">
        <p14:creationId xmlns:p14="http://schemas.microsoft.com/office/powerpoint/2010/main" val="14416975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C483D9A-3D2E-A64D-AC9D-D8F31FABAEE4}" type="datetimeFigureOut">
              <a:rPr lang="en-DE" smtClean="0"/>
              <a:t>30.03.21</a:t>
            </a:fld>
            <a:endParaRPr lang="en-DE"/>
          </a:p>
        </p:txBody>
      </p:sp>
      <p:sp>
        <p:nvSpPr>
          <p:cNvPr id="4"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E0BAE805-5F5B-C442-B0F2-F5C805C1D984}" type="slidenum">
              <a:rPr lang="en-DE" smtClean="0"/>
              <a:t>‹#›</a:t>
            </a:fld>
            <a:endParaRPr lang="en-DE"/>
          </a:p>
        </p:txBody>
      </p:sp>
    </p:spTree>
    <p:extLst>
      <p:ext uri="{BB962C8B-B14F-4D97-AF65-F5344CB8AC3E}">
        <p14:creationId xmlns:p14="http://schemas.microsoft.com/office/powerpoint/2010/main" val="1402885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C483D9A-3D2E-A64D-AC9D-D8F31FABAEE4}" type="datetimeFigureOut">
              <a:rPr lang="en-DE" smtClean="0"/>
              <a:t>30.03.21</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E0BAE805-5F5B-C442-B0F2-F5C805C1D984}" type="slidenum">
              <a:rPr lang="en-DE" smtClean="0"/>
              <a:t>‹#›</a:t>
            </a:fld>
            <a:endParaRPr lang="en-DE"/>
          </a:p>
        </p:txBody>
      </p:sp>
    </p:spTree>
    <p:extLst>
      <p:ext uri="{BB962C8B-B14F-4D97-AF65-F5344CB8AC3E}">
        <p14:creationId xmlns:p14="http://schemas.microsoft.com/office/powerpoint/2010/main" val="18588244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C483D9A-3D2E-A64D-AC9D-D8F31FABAEE4}" type="datetimeFigureOut">
              <a:rPr lang="en-DE" smtClean="0"/>
              <a:t>30.03.21</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E0BAE805-5F5B-C442-B0F2-F5C805C1D984}" type="slidenum">
              <a:rPr lang="en-DE" smtClean="0"/>
              <a:t>‹#›</a:t>
            </a:fld>
            <a:endParaRPr lang="en-DE"/>
          </a:p>
        </p:txBody>
      </p:sp>
    </p:spTree>
    <p:extLst>
      <p:ext uri="{BB962C8B-B14F-4D97-AF65-F5344CB8AC3E}">
        <p14:creationId xmlns:p14="http://schemas.microsoft.com/office/powerpoint/2010/main" val="1961003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fld id="{8C483D9A-3D2E-A64D-AC9D-D8F31FABAEE4}" type="datetimeFigureOut">
              <a:rPr lang="en-DE" smtClean="0"/>
              <a:t>30.03.21</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E0BAE805-5F5B-C442-B0F2-F5C805C1D984}" type="slidenum">
              <a:rPr lang="en-DE" smtClean="0"/>
              <a:t>‹#›</a:t>
            </a:fld>
            <a:endParaRPr lang="en-DE"/>
          </a:p>
        </p:txBody>
      </p:sp>
    </p:spTree>
    <p:extLst>
      <p:ext uri="{BB962C8B-B14F-4D97-AF65-F5344CB8AC3E}">
        <p14:creationId xmlns:p14="http://schemas.microsoft.com/office/powerpoint/2010/main" val="3808882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C483D9A-3D2E-A64D-AC9D-D8F31FABAEE4}" type="datetimeFigureOut">
              <a:rPr lang="en-DE" smtClean="0"/>
              <a:t>30.03.21</a:t>
            </a:fld>
            <a:endParaRPr lang="en-DE"/>
          </a:p>
        </p:txBody>
      </p:sp>
      <p:sp>
        <p:nvSpPr>
          <p:cNvPr id="5" name="Footer Placeholder 4"/>
          <p:cNvSpPr>
            <a:spLocks noGrp="1"/>
          </p:cNvSpPr>
          <p:nvPr>
            <p:ph type="ftr" sz="quarter" idx="11"/>
          </p:nvPr>
        </p:nvSpPr>
        <p:spPr/>
        <p:txBody>
          <a:bodyPr/>
          <a:lstStyle/>
          <a:p>
            <a:endParaRPr lang="en-DE"/>
          </a:p>
        </p:txBody>
      </p:sp>
      <p:sp>
        <p:nvSpPr>
          <p:cNvPr id="6" name="Slide Number Placeholder 5"/>
          <p:cNvSpPr>
            <a:spLocks noGrp="1"/>
          </p:cNvSpPr>
          <p:nvPr>
            <p:ph type="sldNum" sz="quarter" idx="12"/>
          </p:nvPr>
        </p:nvSpPr>
        <p:spPr/>
        <p:txBody>
          <a:bodyPr/>
          <a:lstStyle/>
          <a:p>
            <a:fld id="{E0BAE805-5F5B-C442-B0F2-F5C805C1D984}" type="slidenum">
              <a:rPr lang="en-DE" smtClean="0"/>
              <a:t>‹#›</a:t>
            </a:fld>
            <a:endParaRPr lang="en-DE"/>
          </a:p>
        </p:txBody>
      </p:sp>
    </p:spTree>
    <p:extLst>
      <p:ext uri="{BB962C8B-B14F-4D97-AF65-F5344CB8AC3E}">
        <p14:creationId xmlns:p14="http://schemas.microsoft.com/office/powerpoint/2010/main" val="2170072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C483D9A-3D2E-A64D-AC9D-D8F31FABAEE4}" type="datetimeFigureOut">
              <a:rPr lang="en-DE" smtClean="0"/>
              <a:t>30.03.21</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E0BAE805-5F5B-C442-B0F2-F5C805C1D984}" type="slidenum">
              <a:rPr lang="en-DE" smtClean="0"/>
              <a:t>‹#›</a:t>
            </a:fld>
            <a:endParaRPr lang="en-DE"/>
          </a:p>
        </p:txBody>
      </p:sp>
    </p:spTree>
    <p:extLst>
      <p:ext uri="{BB962C8B-B14F-4D97-AF65-F5344CB8AC3E}">
        <p14:creationId xmlns:p14="http://schemas.microsoft.com/office/powerpoint/2010/main" val="588805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C483D9A-3D2E-A64D-AC9D-D8F31FABAEE4}" type="datetimeFigureOut">
              <a:rPr lang="en-DE" smtClean="0"/>
              <a:t>30.03.21</a:t>
            </a:fld>
            <a:endParaRPr lang="en-DE"/>
          </a:p>
        </p:txBody>
      </p:sp>
      <p:sp>
        <p:nvSpPr>
          <p:cNvPr id="8" name="Footer Placeholder 7"/>
          <p:cNvSpPr>
            <a:spLocks noGrp="1"/>
          </p:cNvSpPr>
          <p:nvPr>
            <p:ph type="ftr" sz="quarter" idx="11"/>
          </p:nvPr>
        </p:nvSpPr>
        <p:spPr/>
        <p:txBody>
          <a:bodyPr/>
          <a:lstStyle/>
          <a:p>
            <a:endParaRPr lang="en-DE"/>
          </a:p>
        </p:txBody>
      </p:sp>
      <p:sp>
        <p:nvSpPr>
          <p:cNvPr id="9" name="Slide Number Placeholder 8"/>
          <p:cNvSpPr>
            <a:spLocks noGrp="1"/>
          </p:cNvSpPr>
          <p:nvPr>
            <p:ph type="sldNum" sz="quarter" idx="12"/>
          </p:nvPr>
        </p:nvSpPr>
        <p:spPr/>
        <p:txBody>
          <a:bodyPr/>
          <a:lstStyle/>
          <a:p>
            <a:fld id="{E0BAE805-5F5B-C442-B0F2-F5C805C1D984}" type="slidenum">
              <a:rPr lang="en-DE" smtClean="0"/>
              <a:t>‹#›</a:t>
            </a:fld>
            <a:endParaRPr lang="en-DE"/>
          </a:p>
        </p:txBody>
      </p:sp>
    </p:spTree>
    <p:extLst>
      <p:ext uri="{BB962C8B-B14F-4D97-AF65-F5344CB8AC3E}">
        <p14:creationId xmlns:p14="http://schemas.microsoft.com/office/powerpoint/2010/main" val="1040345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8C483D9A-3D2E-A64D-AC9D-D8F31FABAEE4}" type="datetimeFigureOut">
              <a:rPr lang="en-DE" smtClean="0"/>
              <a:t>30.03.21</a:t>
            </a:fld>
            <a:endParaRPr lang="en-DE"/>
          </a:p>
        </p:txBody>
      </p:sp>
      <p:sp>
        <p:nvSpPr>
          <p:cNvPr id="5" name="Footer Placeholder 3"/>
          <p:cNvSpPr>
            <a:spLocks noGrp="1"/>
          </p:cNvSpPr>
          <p:nvPr>
            <p:ph type="ftr" sz="quarter" idx="11"/>
          </p:nvPr>
        </p:nvSpPr>
        <p:spPr/>
        <p:txBody>
          <a:bodyPr/>
          <a:lstStyle/>
          <a:p>
            <a:endParaRPr lang="en-DE"/>
          </a:p>
        </p:txBody>
      </p:sp>
      <p:sp>
        <p:nvSpPr>
          <p:cNvPr id="6" name="Slide Number Placeholder 4"/>
          <p:cNvSpPr>
            <a:spLocks noGrp="1"/>
          </p:cNvSpPr>
          <p:nvPr>
            <p:ph type="sldNum" sz="quarter" idx="12"/>
          </p:nvPr>
        </p:nvSpPr>
        <p:spPr/>
        <p:txBody>
          <a:bodyPr/>
          <a:lstStyle/>
          <a:p>
            <a:fld id="{E0BAE805-5F5B-C442-B0F2-F5C805C1D984}" type="slidenum">
              <a:rPr lang="en-DE" smtClean="0"/>
              <a:t>‹#›</a:t>
            </a:fld>
            <a:endParaRPr lang="en-DE"/>
          </a:p>
        </p:txBody>
      </p:sp>
    </p:spTree>
    <p:extLst>
      <p:ext uri="{BB962C8B-B14F-4D97-AF65-F5344CB8AC3E}">
        <p14:creationId xmlns:p14="http://schemas.microsoft.com/office/powerpoint/2010/main" val="4107949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C483D9A-3D2E-A64D-AC9D-D8F31FABAEE4}" type="datetimeFigureOut">
              <a:rPr lang="en-DE" smtClean="0"/>
              <a:t>30.03.21</a:t>
            </a:fld>
            <a:endParaRPr lang="en-DE"/>
          </a:p>
        </p:txBody>
      </p:sp>
      <p:sp>
        <p:nvSpPr>
          <p:cNvPr id="5" name="Footer Placeholder 2"/>
          <p:cNvSpPr>
            <a:spLocks noGrp="1"/>
          </p:cNvSpPr>
          <p:nvPr>
            <p:ph type="ftr" sz="quarter" idx="11"/>
          </p:nvPr>
        </p:nvSpPr>
        <p:spPr/>
        <p:txBody>
          <a:bodyPr/>
          <a:lstStyle/>
          <a:p>
            <a:endParaRPr lang="en-DE"/>
          </a:p>
        </p:txBody>
      </p:sp>
      <p:sp>
        <p:nvSpPr>
          <p:cNvPr id="6" name="Slide Number Placeholder 3"/>
          <p:cNvSpPr>
            <a:spLocks noGrp="1"/>
          </p:cNvSpPr>
          <p:nvPr>
            <p:ph type="sldNum" sz="quarter" idx="12"/>
          </p:nvPr>
        </p:nvSpPr>
        <p:spPr/>
        <p:txBody>
          <a:bodyPr/>
          <a:lstStyle/>
          <a:p>
            <a:fld id="{E0BAE805-5F5B-C442-B0F2-F5C805C1D984}" type="slidenum">
              <a:rPr lang="en-DE" smtClean="0"/>
              <a:t>‹#›</a:t>
            </a:fld>
            <a:endParaRPr lang="en-DE"/>
          </a:p>
        </p:txBody>
      </p:sp>
    </p:spTree>
    <p:extLst>
      <p:ext uri="{BB962C8B-B14F-4D97-AF65-F5344CB8AC3E}">
        <p14:creationId xmlns:p14="http://schemas.microsoft.com/office/powerpoint/2010/main" val="385718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8C483D9A-3D2E-A64D-AC9D-D8F31FABAEE4}" type="datetimeFigureOut">
              <a:rPr lang="en-DE" smtClean="0"/>
              <a:t>30.03.21</a:t>
            </a:fld>
            <a:endParaRPr lang="en-DE"/>
          </a:p>
        </p:txBody>
      </p:sp>
      <p:sp>
        <p:nvSpPr>
          <p:cNvPr id="5" name="Footer Placeholder 5"/>
          <p:cNvSpPr>
            <a:spLocks noGrp="1"/>
          </p:cNvSpPr>
          <p:nvPr>
            <p:ph type="ftr" sz="quarter" idx="11"/>
          </p:nvPr>
        </p:nvSpPr>
        <p:spPr/>
        <p:txBody>
          <a:bodyPr/>
          <a:lstStyle/>
          <a:p>
            <a:endParaRPr lang="en-DE"/>
          </a:p>
        </p:txBody>
      </p:sp>
      <p:sp>
        <p:nvSpPr>
          <p:cNvPr id="6" name="Slide Number Placeholder 6"/>
          <p:cNvSpPr>
            <a:spLocks noGrp="1"/>
          </p:cNvSpPr>
          <p:nvPr>
            <p:ph type="sldNum" sz="quarter" idx="12"/>
          </p:nvPr>
        </p:nvSpPr>
        <p:spPr/>
        <p:txBody>
          <a:bodyPr/>
          <a:lstStyle/>
          <a:p>
            <a:fld id="{E0BAE805-5F5B-C442-B0F2-F5C805C1D984}" type="slidenum">
              <a:rPr lang="en-DE" smtClean="0"/>
              <a:t>‹#›</a:t>
            </a:fld>
            <a:endParaRPr lang="en-DE"/>
          </a:p>
        </p:txBody>
      </p:sp>
    </p:spTree>
    <p:extLst>
      <p:ext uri="{BB962C8B-B14F-4D97-AF65-F5344CB8AC3E}">
        <p14:creationId xmlns:p14="http://schemas.microsoft.com/office/powerpoint/2010/main" val="2454452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C483D9A-3D2E-A64D-AC9D-D8F31FABAEE4}" type="datetimeFigureOut">
              <a:rPr lang="en-DE" smtClean="0"/>
              <a:t>30.03.21</a:t>
            </a:fld>
            <a:endParaRPr lang="en-DE"/>
          </a:p>
        </p:txBody>
      </p:sp>
      <p:sp>
        <p:nvSpPr>
          <p:cNvPr id="6" name="Footer Placeholder 5"/>
          <p:cNvSpPr>
            <a:spLocks noGrp="1"/>
          </p:cNvSpPr>
          <p:nvPr>
            <p:ph type="ftr" sz="quarter" idx="11"/>
          </p:nvPr>
        </p:nvSpPr>
        <p:spPr/>
        <p:txBody>
          <a:bodyPr/>
          <a:lstStyle/>
          <a:p>
            <a:endParaRPr lang="en-DE"/>
          </a:p>
        </p:txBody>
      </p:sp>
      <p:sp>
        <p:nvSpPr>
          <p:cNvPr id="7" name="Slide Number Placeholder 6"/>
          <p:cNvSpPr>
            <a:spLocks noGrp="1"/>
          </p:cNvSpPr>
          <p:nvPr>
            <p:ph type="sldNum" sz="quarter" idx="12"/>
          </p:nvPr>
        </p:nvSpPr>
        <p:spPr/>
        <p:txBody>
          <a:bodyPr/>
          <a:lstStyle/>
          <a:p>
            <a:fld id="{E0BAE805-5F5B-C442-B0F2-F5C805C1D984}" type="slidenum">
              <a:rPr lang="en-DE" smtClean="0"/>
              <a:t>‹#›</a:t>
            </a:fld>
            <a:endParaRPr lang="en-DE"/>
          </a:p>
        </p:txBody>
      </p:sp>
    </p:spTree>
    <p:extLst>
      <p:ext uri="{BB962C8B-B14F-4D97-AF65-F5344CB8AC3E}">
        <p14:creationId xmlns:p14="http://schemas.microsoft.com/office/powerpoint/2010/main" val="1208615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C483D9A-3D2E-A64D-AC9D-D8F31FABAEE4}" type="datetimeFigureOut">
              <a:rPr lang="en-DE" smtClean="0"/>
              <a:t>30.03.21</a:t>
            </a:fld>
            <a:endParaRPr lang="en-DE"/>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DE"/>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0BAE805-5F5B-C442-B0F2-F5C805C1D984}" type="slidenum">
              <a:rPr lang="en-DE" smtClean="0"/>
              <a:t>‹#›</a:t>
            </a:fld>
            <a:endParaRPr lang="en-DE"/>
          </a:p>
        </p:txBody>
      </p:sp>
    </p:spTree>
    <p:extLst>
      <p:ext uri="{BB962C8B-B14F-4D97-AF65-F5344CB8AC3E}">
        <p14:creationId xmlns:p14="http://schemas.microsoft.com/office/powerpoint/2010/main" val="4011742102"/>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34B00-C011-2E4E-BF11-3CF03B231134}"/>
              </a:ext>
            </a:extLst>
          </p:cNvPr>
          <p:cNvSpPr>
            <a:spLocks noGrp="1"/>
          </p:cNvSpPr>
          <p:nvPr>
            <p:ph type="ctrTitle"/>
          </p:nvPr>
        </p:nvSpPr>
        <p:spPr/>
        <p:txBody>
          <a:bodyPr/>
          <a:lstStyle/>
          <a:p>
            <a:r>
              <a:rPr lang="en-DE" dirty="0"/>
              <a:t>The battle of Neighborhoods in North York</a:t>
            </a:r>
          </a:p>
        </p:txBody>
      </p:sp>
      <p:sp>
        <p:nvSpPr>
          <p:cNvPr id="3" name="Subtitle 2">
            <a:extLst>
              <a:ext uri="{FF2B5EF4-FFF2-40B4-BE49-F238E27FC236}">
                <a16:creationId xmlns:a16="http://schemas.microsoft.com/office/drawing/2014/main" id="{9D320FD4-83F4-A743-AA35-9CA370393322}"/>
              </a:ext>
            </a:extLst>
          </p:cNvPr>
          <p:cNvSpPr>
            <a:spLocks noGrp="1"/>
          </p:cNvSpPr>
          <p:nvPr>
            <p:ph type="subTitle" idx="1"/>
          </p:nvPr>
        </p:nvSpPr>
        <p:spPr>
          <a:xfrm>
            <a:off x="1154954" y="4777379"/>
            <a:ext cx="9425959" cy="1346329"/>
          </a:xfrm>
        </p:spPr>
        <p:txBody>
          <a:bodyPr>
            <a:normAutofit/>
          </a:bodyPr>
          <a:lstStyle/>
          <a:p>
            <a:r>
              <a:rPr lang="en-DE" dirty="0"/>
              <a:t>Georgios Papanikolaou</a:t>
            </a:r>
          </a:p>
          <a:p>
            <a:r>
              <a:rPr lang="en-DE" dirty="0"/>
              <a:t>Coursera Capstone final project</a:t>
            </a:r>
          </a:p>
          <a:p>
            <a:r>
              <a:rPr lang="en-DE" dirty="0"/>
              <a:t>rECOMMENDATION OF BEST LOCATION FOR ‘MEDITERRANO’ RESTAURANT </a:t>
            </a:r>
          </a:p>
        </p:txBody>
      </p:sp>
    </p:spTree>
    <p:extLst>
      <p:ext uri="{BB962C8B-B14F-4D97-AF65-F5344CB8AC3E}">
        <p14:creationId xmlns:p14="http://schemas.microsoft.com/office/powerpoint/2010/main" val="649926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AB085-675A-7C45-A875-2563AFA241A1}"/>
              </a:ext>
            </a:extLst>
          </p:cNvPr>
          <p:cNvSpPr>
            <a:spLocks noGrp="1"/>
          </p:cNvSpPr>
          <p:nvPr>
            <p:ph type="ctrTitle" idx="4294967295"/>
          </p:nvPr>
        </p:nvSpPr>
        <p:spPr>
          <a:xfrm>
            <a:off x="524106" y="479619"/>
            <a:ext cx="8824913" cy="1096962"/>
          </a:xfrm>
        </p:spPr>
        <p:txBody>
          <a:bodyPr/>
          <a:lstStyle/>
          <a:p>
            <a:r>
              <a:rPr lang="en-US" dirty="0"/>
              <a:t>Contents</a:t>
            </a:r>
            <a:endParaRPr lang="en-DE" dirty="0"/>
          </a:p>
        </p:txBody>
      </p:sp>
      <p:sp>
        <p:nvSpPr>
          <p:cNvPr id="3" name="Subtitle 2">
            <a:extLst>
              <a:ext uri="{FF2B5EF4-FFF2-40B4-BE49-F238E27FC236}">
                <a16:creationId xmlns:a16="http://schemas.microsoft.com/office/drawing/2014/main" id="{B381DCBB-05D0-0A48-BD83-E9BB422E7A8E}"/>
              </a:ext>
            </a:extLst>
          </p:cNvPr>
          <p:cNvSpPr>
            <a:spLocks noGrp="1"/>
          </p:cNvSpPr>
          <p:nvPr>
            <p:ph type="subTitle" idx="4294967295"/>
          </p:nvPr>
        </p:nvSpPr>
        <p:spPr>
          <a:xfrm>
            <a:off x="524107" y="1706486"/>
            <a:ext cx="8824913" cy="4313237"/>
          </a:xfrm>
        </p:spPr>
        <p:txBody>
          <a:bodyPr>
            <a:normAutofit/>
          </a:bodyPr>
          <a:lstStyle/>
          <a:p>
            <a:pPr marL="342900" indent="-342900">
              <a:buFont typeface="Arial" panose="020B0604020202020204" pitchFamily="34" charset="0"/>
              <a:buChar char="•"/>
            </a:pPr>
            <a:r>
              <a:rPr lang="de-DE" sz="2800" dirty="0"/>
              <a:t>INTRODUCTION</a:t>
            </a:r>
          </a:p>
          <a:p>
            <a:pPr>
              <a:buFont typeface="Arial" panose="020B0604020202020204" pitchFamily="34" charset="0"/>
              <a:buChar char="•"/>
            </a:pPr>
            <a:r>
              <a:rPr lang="de-DE" sz="2800" dirty="0"/>
              <a:t>DATA REQUIREMENTS</a:t>
            </a:r>
          </a:p>
          <a:p>
            <a:pPr marL="342900" indent="-342900">
              <a:buFont typeface="Arial" panose="020B0604020202020204" pitchFamily="34" charset="0"/>
              <a:buChar char="•"/>
            </a:pPr>
            <a:r>
              <a:rPr lang="de-DE" sz="2800" dirty="0"/>
              <a:t>METHODOLOGY</a:t>
            </a:r>
          </a:p>
          <a:p>
            <a:pPr marL="342900" indent="-342900">
              <a:buFont typeface="Arial" panose="020B0604020202020204" pitchFamily="34" charset="0"/>
              <a:buChar char="•"/>
            </a:pPr>
            <a:r>
              <a:rPr lang="de-DE" sz="2800" dirty="0"/>
              <a:t>RESULTS</a:t>
            </a:r>
          </a:p>
          <a:p>
            <a:pPr marL="342900" indent="-342900">
              <a:buFont typeface="Arial" panose="020B0604020202020204" pitchFamily="34" charset="0"/>
              <a:buChar char="•"/>
            </a:pPr>
            <a:r>
              <a:rPr lang="de-DE" sz="2800" dirty="0"/>
              <a:t>DISCUSSION</a:t>
            </a:r>
          </a:p>
          <a:p>
            <a:pPr marL="342900" indent="-342900">
              <a:buFont typeface="Arial" panose="020B0604020202020204" pitchFamily="34" charset="0"/>
              <a:buChar char="•"/>
            </a:pPr>
            <a:r>
              <a:rPr lang="de-DE" sz="2800" dirty="0"/>
              <a:t>CONCLUSION</a:t>
            </a:r>
          </a:p>
          <a:p>
            <a:pPr marL="342900" indent="-342900">
              <a:buFont typeface="Arial" panose="020B0604020202020204" pitchFamily="34" charset="0"/>
              <a:buChar char="•"/>
            </a:pPr>
            <a:endParaRPr lang="en-DE" sz="2800" dirty="0"/>
          </a:p>
        </p:txBody>
      </p:sp>
    </p:spTree>
    <p:extLst>
      <p:ext uri="{BB962C8B-B14F-4D97-AF65-F5344CB8AC3E}">
        <p14:creationId xmlns:p14="http://schemas.microsoft.com/office/powerpoint/2010/main" val="3195984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3E981-41FB-C844-8727-7104DE92F395}"/>
              </a:ext>
            </a:extLst>
          </p:cNvPr>
          <p:cNvSpPr>
            <a:spLocks noGrp="1"/>
          </p:cNvSpPr>
          <p:nvPr>
            <p:ph type="title"/>
          </p:nvPr>
        </p:nvSpPr>
        <p:spPr>
          <a:xfrm>
            <a:off x="411938" y="452718"/>
            <a:ext cx="9404723" cy="700264"/>
          </a:xfrm>
        </p:spPr>
        <p:txBody>
          <a:bodyPr/>
          <a:lstStyle/>
          <a:p>
            <a:r>
              <a:rPr lang="de-DE" sz="4400" dirty="0"/>
              <a:t>INTRODUCTION</a:t>
            </a:r>
            <a:endParaRPr lang="en-DE" dirty="0"/>
          </a:p>
        </p:txBody>
      </p:sp>
      <p:sp>
        <p:nvSpPr>
          <p:cNvPr id="3" name="Content Placeholder 2">
            <a:extLst>
              <a:ext uri="{FF2B5EF4-FFF2-40B4-BE49-F238E27FC236}">
                <a16:creationId xmlns:a16="http://schemas.microsoft.com/office/drawing/2014/main" id="{379487C5-4B74-2E41-B340-A8B19A05CBFD}"/>
              </a:ext>
            </a:extLst>
          </p:cNvPr>
          <p:cNvSpPr>
            <a:spLocks noGrp="1"/>
          </p:cNvSpPr>
          <p:nvPr>
            <p:ph idx="1"/>
          </p:nvPr>
        </p:nvSpPr>
        <p:spPr>
          <a:xfrm>
            <a:off x="411938" y="1152983"/>
            <a:ext cx="6569076" cy="5019674"/>
          </a:xfrm>
        </p:spPr>
        <p:txBody>
          <a:bodyPr>
            <a:normAutofit lnSpcReduction="10000"/>
          </a:bodyPr>
          <a:lstStyle/>
          <a:p>
            <a:r>
              <a:rPr lang="en-US" dirty="0"/>
              <a:t>A </a:t>
            </a:r>
            <a:r>
              <a:rPr lang="en-DE" dirty="0"/>
              <a:t>Mediterranean </a:t>
            </a:r>
            <a:r>
              <a:rPr lang="en-US" dirty="0"/>
              <a:t>r</a:t>
            </a:r>
            <a:r>
              <a:rPr lang="en-DE" dirty="0"/>
              <a:t>estaurant</a:t>
            </a:r>
            <a:r>
              <a:rPr lang="en-US" dirty="0"/>
              <a:t> named ‘</a:t>
            </a:r>
            <a:r>
              <a:rPr lang="en-US" dirty="0" err="1"/>
              <a:t>Mediterrano</a:t>
            </a:r>
            <a:r>
              <a:rPr lang="en-US" dirty="0"/>
              <a:t>’ is interested to open its new business unit in North York but first they have requested from us an analysis in the different neighborhoods of North York and the most common venues in order to find the optimal location to open their new restaurant.</a:t>
            </a:r>
            <a:endParaRPr lang="en-DE" dirty="0"/>
          </a:p>
          <a:p>
            <a:r>
              <a:rPr lang="en-DE" dirty="0"/>
              <a:t>Overview of neighborhoods of North York in Toronto </a:t>
            </a:r>
          </a:p>
          <a:p>
            <a:r>
              <a:rPr lang="en-DE" dirty="0"/>
              <a:t>Distribution of different venues in each neighborhood</a:t>
            </a:r>
          </a:p>
          <a:p>
            <a:r>
              <a:rPr lang="en-DE" dirty="0"/>
              <a:t>Location of the new business unit should be:</a:t>
            </a:r>
          </a:p>
          <a:p>
            <a:pPr lvl="1"/>
            <a:r>
              <a:rPr lang="en-DE" dirty="0"/>
              <a:t>In a district where there is high demand for a Mediterranean restaurant</a:t>
            </a:r>
          </a:p>
          <a:p>
            <a:pPr lvl="1"/>
            <a:r>
              <a:rPr lang="en-DE" dirty="0"/>
              <a:t>Low competition from other similar businesses</a:t>
            </a:r>
          </a:p>
          <a:p>
            <a:endParaRPr lang="en-DE" dirty="0"/>
          </a:p>
        </p:txBody>
      </p:sp>
      <p:pic>
        <p:nvPicPr>
          <p:cNvPr id="5" name="Picture 4" descr="Map&#10;&#10;Description automatically generated">
            <a:extLst>
              <a:ext uri="{FF2B5EF4-FFF2-40B4-BE49-F238E27FC236}">
                <a16:creationId xmlns:a16="http://schemas.microsoft.com/office/drawing/2014/main" id="{CAA90AF2-C0F0-7743-94D7-B652FE4C64F2}"/>
              </a:ext>
            </a:extLst>
          </p:cNvPr>
          <p:cNvPicPr>
            <a:picLocks noChangeAspect="1"/>
          </p:cNvPicPr>
          <p:nvPr/>
        </p:nvPicPr>
        <p:blipFill>
          <a:blip r:embed="rId2"/>
          <a:stretch>
            <a:fillRect/>
          </a:stretch>
        </p:blipFill>
        <p:spPr>
          <a:xfrm>
            <a:off x="6981014" y="2155488"/>
            <a:ext cx="4890353" cy="3014663"/>
          </a:xfrm>
          <a:prstGeom prst="rect">
            <a:avLst/>
          </a:prstGeom>
        </p:spPr>
      </p:pic>
    </p:spTree>
    <p:extLst>
      <p:ext uri="{BB962C8B-B14F-4D97-AF65-F5344CB8AC3E}">
        <p14:creationId xmlns:p14="http://schemas.microsoft.com/office/powerpoint/2010/main" val="171326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CA679-5CC1-2C46-9D3B-2FAC1369B0A5}"/>
              </a:ext>
            </a:extLst>
          </p:cNvPr>
          <p:cNvSpPr>
            <a:spLocks noGrp="1"/>
          </p:cNvSpPr>
          <p:nvPr>
            <p:ph type="title"/>
          </p:nvPr>
        </p:nvSpPr>
        <p:spPr>
          <a:xfrm>
            <a:off x="1103312" y="609601"/>
            <a:ext cx="9404723" cy="818521"/>
          </a:xfrm>
        </p:spPr>
        <p:txBody>
          <a:bodyPr/>
          <a:lstStyle/>
          <a:p>
            <a:r>
              <a:rPr lang="en-DE" dirty="0"/>
              <a:t>DATA</a:t>
            </a:r>
          </a:p>
        </p:txBody>
      </p:sp>
      <p:sp>
        <p:nvSpPr>
          <p:cNvPr id="3" name="Content Placeholder 2">
            <a:extLst>
              <a:ext uri="{FF2B5EF4-FFF2-40B4-BE49-F238E27FC236}">
                <a16:creationId xmlns:a16="http://schemas.microsoft.com/office/drawing/2014/main" id="{23181E0B-CD61-5047-A4E7-92CDBC7F5F32}"/>
              </a:ext>
            </a:extLst>
          </p:cNvPr>
          <p:cNvSpPr>
            <a:spLocks noGrp="1"/>
          </p:cNvSpPr>
          <p:nvPr>
            <p:ph idx="1"/>
          </p:nvPr>
        </p:nvSpPr>
        <p:spPr/>
        <p:txBody>
          <a:bodyPr>
            <a:normAutofit fontScale="92500" lnSpcReduction="20000"/>
          </a:bodyPr>
          <a:lstStyle/>
          <a:p>
            <a:r>
              <a:rPr lang="en-DE" dirty="0"/>
              <a:t>Requirements: </a:t>
            </a:r>
          </a:p>
          <a:p>
            <a:pPr lvl="1"/>
            <a:r>
              <a:rPr lang="en-DE" dirty="0"/>
              <a:t>Geospatial data for every information</a:t>
            </a:r>
          </a:p>
          <a:p>
            <a:pPr lvl="1"/>
            <a:r>
              <a:rPr lang="en-DE" dirty="0"/>
              <a:t>Venues data for each neughborhood</a:t>
            </a:r>
          </a:p>
          <a:p>
            <a:r>
              <a:rPr lang="en-DE" dirty="0"/>
              <a:t>Sources</a:t>
            </a:r>
          </a:p>
          <a:p>
            <a:pPr lvl="1"/>
            <a:r>
              <a:rPr lang="en-DE" dirty="0"/>
              <a:t>Foursquare.com</a:t>
            </a:r>
          </a:p>
          <a:p>
            <a:pPr lvl="1"/>
            <a:r>
              <a:rPr lang="en-DE" dirty="0"/>
              <a:t>Wikipedia Pages</a:t>
            </a:r>
          </a:p>
          <a:p>
            <a:pPr lvl="1"/>
            <a:r>
              <a:rPr lang="en-GB" dirty="0"/>
              <a:t>C</a:t>
            </a:r>
            <a:r>
              <a:rPr lang="en-DE" dirty="0"/>
              <a:t>sv that was provided in IBM course with the coordinates of every neighborhood in Toronto</a:t>
            </a:r>
          </a:p>
          <a:p>
            <a:r>
              <a:rPr lang="en-DE" dirty="0"/>
              <a:t>Processes</a:t>
            </a:r>
          </a:p>
          <a:p>
            <a:pPr lvl="1"/>
            <a:r>
              <a:rPr lang="en-DE" dirty="0"/>
              <a:t>Data cleaning to make the datasets that are used homogeneous in order to have the right format to be used for machine learning algorithms which will help in the analysis</a:t>
            </a:r>
          </a:p>
          <a:p>
            <a:pPr lvl="1"/>
            <a:r>
              <a:rPr lang="en-DE" dirty="0"/>
              <a:t>K-Means algorithm for analysis of each neighborhood in North York</a:t>
            </a:r>
          </a:p>
          <a:p>
            <a:endParaRPr lang="en-DE" dirty="0"/>
          </a:p>
        </p:txBody>
      </p:sp>
    </p:spTree>
    <p:extLst>
      <p:ext uri="{BB962C8B-B14F-4D97-AF65-F5344CB8AC3E}">
        <p14:creationId xmlns:p14="http://schemas.microsoft.com/office/powerpoint/2010/main" val="2759047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BC58-0880-CE40-9583-FC838F1D02AC}"/>
              </a:ext>
            </a:extLst>
          </p:cNvPr>
          <p:cNvSpPr>
            <a:spLocks noGrp="1"/>
          </p:cNvSpPr>
          <p:nvPr>
            <p:ph type="title"/>
          </p:nvPr>
        </p:nvSpPr>
        <p:spPr>
          <a:xfrm>
            <a:off x="1103312" y="609601"/>
            <a:ext cx="9404723" cy="738773"/>
          </a:xfrm>
        </p:spPr>
        <p:txBody>
          <a:bodyPr/>
          <a:lstStyle/>
          <a:p>
            <a:r>
              <a:rPr lang="en-DE" dirty="0"/>
              <a:t>METHODOLOGY</a:t>
            </a:r>
          </a:p>
        </p:txBody>
      </p:sp>
      <p:sp>
        <p:nvSpPr>
          <p:cNvPr id="3" name="Content Placeholder 2">
            <a:extLst>
              <a:ext uri="{FF2B5EF4-FFF2-40B4-BE49-F238E27FC236}">
                <a16:creationId xmlns:a16="http://schemas.microsoft.com/office/drawing/2014/main" id="{80EC115E-5E74-5448-B21E-58D32375893E}"/>
              </a:ext>
            </a:extLst>
          </p:cNvPr>
          <p:cNvSpPr>
            <a:spLocks noGrp="1"/>
          </p:cNvSpPr>
          <p:nvPr>
            <p:ph idx="1"/>
          </p:nvPr>
        </p:nvSpPr>
        <p:spPr/>
        <p:txBody>
          <a:bodyPr/>
          <a:lstStyle/>
          <a:p>
            <a:r>
              <a:rPr lang="en-DE" dirty="0"/>
              <a:t>The initial step was to scrap the data required for the analysis from Wikipedia. The data processed in order to have a structured format</a:t>
            </a:r>
          </a:p>
          <a:p>
            <a:r>
              <a:rPr lang="en-DE" dirty="0"/>
              <a:t>Api call was made from Foursquare in order to retrieve the data related to different venues in every neughborhood</a:t>
            </a:r>
          </a:p>
          <a:p>
            <a:r>
              <a:rPr lang="en-DE" dirty="0"/>
              <a:t>K-Means machine learning technique was used to segment and cluster the neughborhoods considering their similarity and then grouped together using the most common venues</a:t>
            </a:r>
          </a:p>
          <a:p>
            <a:r>
              <a:rPr lang="en-DE" dirty="0"/>
              <a:t>Comparison between the different neighborhoods and their venues in order to find the best location considering high demand and less compatition</a:t>
            </a:r>
          </a:p>
          <a:p>
            <a:endParaRPr lang="en-DE" dirty="0"/>
          </a:p>
          <a:p>
            <a:endParaRPr lang="en-DE" dirty="0"/>
          </a:p>
        </p:txBody>
      </p:sp>
    </p:spTree>
    <p:extLst>
      <p:ext uri="{BB962C8B-B14F-4D97-AF65-F5344CB8AC3E}">
        <p14:creationId xmlns:p14="http://schemas.microsoft.com/office/powerpoint/2010/main" val="2208077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39B4D-E49C-1F4D-A45B-9E3F1E008AB9}"/>
              </a:ext>
            </a:extLst>
          </p:cNvPr>
          <p:cNvSpPr>
            <a:spLocks noGrp="1"/>
          </p:cNvSpPr>
          <p:nvPr>
            <p:ph type="title"/>
          </p:nvPr>
        </p:nvSpPr>
        <p:spPr>
          <a:xfrm>
            <a:off x="646111" y="452718"/>
            <a:ext cx="9404723" cy="870756"/>
          </a:xfrm>
        </p:spPr>
        <p:txBody>
          <a:bodyPr/>
          <a:lstStyle/>
          <a:p>
            <a:r>
              <a:rPr lang="en-DE" dirty="0"/>
              <a:t>RESULTS</a:t>
            </a:r>
          </a:p>
        </p:txBody>
      </p:sp>
      <p:sp>
        <p:nvSpPr>
          <p:cNvPr id="3" name="Content Placeholder 2">
            <a:extLst>
              <a:ext uri="{FF2B5EF4-FFF2-40B4-BE49-F238E27FC236}">
                <a16:creationId xmlns:a16="http://schemas.microsoft.com/office/drawing/2014/main" id="{77F08821-CA6B-A440-9F6F-CCAD66267609}"/>
              </a:ext>
            </a:extLst>
          </p:cNvPr>
          <p:cNvSpPr>
            <a:spLocks noGrp="1"/>
          </p:cNvSpPr>
          <p:nvPr>
            <p:ph idx="1"/>
          </p:nvPr>
        </p:nvSpPr>
        <p:spPr>
          <a:xfrm>
            <a:off x="328061" y="1331259"/>
            <a:ext cx="4091539" cy="4195481"/>
          </a:xfrm>
        </p:spPr>
        <p:txBody>
          <a:bodyPr>
            <a:normAutofit fontScale="85000" lnSpcReduction="20000"/>
          </a:bodyPr>
          <a:lstStyle/>
          <a:p>
            <a:r>
              <a:rPr lang="en-DE" dirty="0"/>
              <a:t>Using the K-Means we managed to group the neighborhoods of North York in 5 different Clusters</a:t>
            </a:r>
          </a:p>
          <a:p>
            <a:r>
              <a:rPr lang="en-DE"/>
              <a:t>Venue’s </a:t>
            </a:r>
            <a:r>
              <a:rPr lang="en-DE" dirty="0"/>
              <a:t>data was retrieved and analysed in order to find the best location for the new business unit of ‘Mediterrano’</a:t>
            </a:r>
          </a:p>
          <a:p>
            <a:r>
              <a:rPr lang="en-US" dirty="0"/>
              <a:t>Comparing the results Cluster 3 is the most dominant with many different choices and especially in the Food industry. Therefore, we should find a district in this cluster where the competition is lower, and the new restaurant will have more advantages and a faster growth rate which is important in the very first steps.</a:t>
            </a:r>
            <a:endParaRPr lang="en-DE" dirty="0"/>
          </a:p>
          <a:p>
            <a:endParaRPr lang="en-DE" dirty="0"/>
          </a:p>
          <a:p>
            <a:endParaRPr lang="en-DE" dirty="0"/>
          </a:p>
        </p:txBody>
      </p:sp>
      <p:pic>
        <p:nvPicPr>
          <p:cNvPr id="4" name="Picture 3" descr="Map&#10;&#10;Description automatically generated">
            <a:extLst>
              <a:ext uri="{FF2B5EF4-FFF2-40B4-BE49-F238E27FC236}">
                <a16:creationId xmlns:a16="http://schemas.microsoft.com/office/drawing/2014/main" id="{BDA20E46-509E-9E4D-A5B7-3E72A1B8A44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392144" y="1373170"/>
            <a:ext cx="5471795" cy="2741630"/>
          </a:xfrm>
          <a:prstGeom prst="rect">
            <a:avLst/>
          </a:prstGeom>
        </p:spPr>
      </p:pic>
      <p:pic>
        <p:nvPicPr>
          <p:cNvPr id="5" name="Picture 4" descr="A picture containing text, newspaper&#10;&#10;Description automatically generated">
            <a:extLst>
              <a:ext uri="{FF2B5EF4-FFF2-40B4-BE49-F238E27FC236}">
                <a16:creationId xmlns:a16="http://schemas.microsoft.com/office/drawing/2014/main" id="{37097557-1242-184B-A81A-C1052502B5E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419601" y="4164496"/>
            <a:ext cx="7444338" cy="2240786"/>
          </a:xfrm>
          <a:prstGeom prst="rect">
            <a:avLst/>
          </a:prstGeom>
        </p:spPr>
      </p:pic>
    </p:spTree>
    <p:extLst>
      <p:ext uri="{BB962C8B-B14F-4D97-AF65-F5344CB8AC3E}">
        <p14:creationId xmlns:p14="http://schemas.microsoft.com/office/powerpoint/2010/main" val="4017621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82093-B366-FD4E-96FF-A1088FBC2C70}"/>
              </a:ext>
            </a:extLst>
          </p:cNvPr>
          <p:cNvSpPr>
            <a:spLocks noGrp="1"/>
          </p:cNvSpPr>
          <p:nvPr>
            <p:ph type="title"/>
          </p:nvPr>
        </p:nvSpPr>
        <p:spPr>
          <a:xfrm>
            <a:off x="646111" y="452718"/>
            <a:ext cx="9404723" cy="799612"/>
          </a:xfrm>
        </p:spPr>
        <p:txBody>
          <a:bodyPr/>
          <a:lstStyle/>
          <a:p>
            <a:r>
              <a:rPr lang="en-DE" dirty="0"/>
              <a:t>DISCUSSION</a:t>
            </a:r>
          </a:p>
        </p:txBody>
      </p:sp>
      <p:sp>
        <p:nvSpPr>
          <p:cNvPr id="3" name="Content Placeholder 2">
            <a:extLst>
              <a:ext uri="{FF2B5EF4-FFF2-40B4-BE49-F238E27FC236}">
                <a16:creationId xmlns:a16="http://schemas.microsoft.com/office/drawing/2014/main" id="{30CC6DC8-2EB4-F042-8D72-B6812CA76107}"/>
              </a:ext>
            </a:extLst>
          </p:cNvPr>
          <p:cNvSpPr>
            <a:spLocks noGrp="1"/>
          </p:cNvSpPr>
          <p:nvPr>
            <p:ph idx="1"/>
          </p:nvPr>
        </p:nvSpPr>
        <p:spPr>
          <a:xfrm>
            <a:off x="526472" y="1252331"/>
            <a:ext cx="5999019" cy="2571524"/>
          </a:xfrm>
        </p:spPr>
        <p:txBody>
          <a:bodyPr>
            <a:normAutofit/>
          </a:bodyPr>
          <a:lstStyle/>
          <a:p>
            <a:r>
              <a:rPr lang="en-US" dirty="0"/>
              <a:t>Comparing the number and the type of restaurants in each neighborhood of the 3</a:t>
            </a:r>
            <a:r>
              <a:rPr lang="en-US" baseline="30000" dirty="0"/>
              <a:t>rd</a:t>
            </a:r>
            <a:r>
              <a:rPr lang="en-US" dirty="0"/>
              <a:t> cluster we recommend a neighborhood where the supply is lower and ‘</a:t>
            </a:r>
            <a:r>
              <a:rPr lang="en-US" dirty="0" err="1"/>
              <a:t>Mediterrano</a:t>
            </a:r>
            <a:r>
              <a:rPr lang="en-US" dirty="0"/>
              <a:t>’ will be able to succeed even faster. The neighborhood which is selected as the optimal is Bathurst Manor, Wilson Heights, Downsview North.</a:t>
            </a:r>
            <a:endParaRPr lang="en-DE" dirty="0"/>
          </a:p>
        </p:txBody>
      </p:sp>
      <p:pic>
        <p:nvPicPr>
          <p:cNvPr id="4" name="Picture 3" descr="Text&#10;&#10;Description automatically generated with medium confidence">
            <a:extLst>
              <a:ext uri="{FF2B5EF4-FFF2-40B4-BE49-F238E27FC236}">
                <a16:creationId xmlns:a16="http://schemas.microsoft.com/office/drawing/2014/main" id="{E43771BF-C912-4D4E-84BB-65377163BD4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88910" y="4535632"/>
            <a:ext cx="8747271" cy="2176670"/>
          </a:xfrm>
          <a:prstGeom prst="rect">
            <a:avLst/>
          </a:prstGeom>
        </p:spPr>
      </p:pic>
      <p:pic>
        <p:nvPicPr>
          <p:cNvPr id="5" name="Picture 4" descr="Map&#10;&#10;Description automatically generated">
            <a:extLst>
              <a:ext uri="{FF2B5EF4-FFF2-40B4-BE49-F238E27FC236}">
                <a16:creationId xmlns:a16="http://schemas.microsoft.com/office/drawing/2014/main" id="{293FCBD7-4118-3945-A04F-546FB0064D3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44145" y="1252330"/>
            <a:ext cx="4187585" cy="2851174"/>
          </a:xfrm>
          <a:prstGeom prst="rect">
            <a:avLst/>
          </a:prstGeom>
        </p:spPr>
      </p:pic>
    </p:spTree>
    <p:extLst>
      <p:ext uri="{BB962C8B-B14F-4D97-AF65-F5344CB8AC3E}">
        <p14:creationId xmlns:p14="http://schemas.microsoft.com/office/powerpoint/2010/main" val="487036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1112-0A05-8541-9CC3-044ABC314D26}"/>
              </a:ext>
            </a:extLst>
          </p:cNvPr>
          <p:cNvSpPr>
            <a:spLocks noGrp="1"/>
          </p:cNvSpPr>
          <p:nvPr>
            <p:ph type="title"/>
          </p:nvPr>
        </p:nvSpPr>
        <p:spPr>
          <a:xfrm>
            <a:off x="646111" y="452718"/>
            <a:ext cx="9404723" cy="821900"/>
          </a:xfrm>
        </p:spPr>
        <p:txBody>
          <a:bodyPr/>
          <a:lstStyle/>
          <a:p>
            <a:r>
              <a:rPr lang="en-DE" dirty="0"/>
              <a:t>CONCLUSION</a:t>
            </a:r>
          </a:p>
        </p:txBody>
      </p:sp>
      <p:sp>
        <p:nvSpPr>
          <p:cNvPr id="3" name="Content Placeholder 2">
            <a:extLst>
              <a:ext uri="{FF2B5EF4-FFF2-40B4-BE49-F238E27FC236}">
                <a16:creationId xmlns:a16="http://schemas.microsoft.com/office/drawing/2014/main" id="{1BA1A250-EA3B-6046-897B-4E89C69F1F4D}"/>
              </a:ext>
            </a:extLst>
          </p:cNvPr>
          <p:cNvSpPr>
            <a:spLocks noGrp="1"/>
          </p:cNvSpPr>
          <p:nvPr>
            <p:ph idx="1"/>
          </p:nvPr>
        </p:nvSpPr>
        <p:spPr>
          <a:xfrm>
            <a:off x="645132" y="1510146"/>
            <a:ext cx="9404722" cy="4738254"/>
          </a:xfrm>
        </p:spPr>
        <p:txBody>
          <a:bodyPr/>
          <a:lstStyle/>
          <a:p>
            <a:r>
              <a:rPr lang="en-DE" dirty="0"/>
              <a:t>Recommended region:</a:t>
            </a:r>
          </a:p>
          <a:p>
            <a:pPr lvl="1"/>
            <a:r>
              <a:rPr lang="en-US" dirty="0"/>
              <a:t>Region: 3</a:t>
            </a:r>
            <a:r>
              <a:rPr lang="en-US" baseline="30000" dirty="0"/>
              <a:t>rd</a:t>
            </a:r>
            <a:r>
              <a:rPr lang="en-US" dirty="0"/>
              <a:t> Cluster</a:t>
            </a:r>
            <a:endParaRPr lang="en-DE" dirty="0"/>
          </a:p>
          <a:p>
            <a:pPr lvl="1"/>
            <a:r>
              <a:rPr lang="en-US" dirty="0"/>
              <a:t>Neighborhood names: Bathurst Manor, Wilson Heights, Downsview North.</a:t>
            </a:r>
            <a:endParaRPr lang="en-DE" dirty="0"/>
          </a:p>
          <a:p>
            <a:pPr lvl="1"/>
            <a:r>
              <a:rPr lang="en-US" dirty="0"/>
              <a:t>Other offers in the district: Sandwich Place, Ice Cream Shop, Health Food Store, Park, Pet Store, Pharmacy, Pizza Place </a:t>
            </a:r>
            <a:endParaRPr lang="en-DE" dirty="0"/>
          </a:p>
          <a:p>
            <a:r>
              <a:rPr lang="en-US" dirty="0"/>
              <a:t>Supplier in the same district offer primarily fast food, therefore this specific region is missing of a restaurant especially one that can offer Mediterranean food. It is also important that in the region there is also Earl Bales Park which is a large city Park which we strongly believe that it will help ‘</a:t>
            </a:r>
            <a:r>
              <a:rPr lang="en-US" dirty="0" err="1"/>
              <a:t>Mediterrano</a:t>
            </a:r>
            <a:r>
              <a:rPr lang="en-US" dirty="0"/>
              <a:t>’ to attract new customers.</a:t>
            </a:r>
            <a:endParaRPr lang="en-DE" dirty="0"/>
          </a:p>
          <a:p>
            <a:pPr marL="0" indent="0">
              <a:buNone/>
            </a:pPr>
            <a:endParaRPr lang="en-DE" dirty="0"/>
          </a:p>
        </p:txBody>
      </p:sp>
    </p:spTree>
    <p:extLst>
      <p:ext uri="{BB962C8B-B14F-4D97-AF65-F5344CB8AC3E}">
        <p14:creationId xmlns:p14="http://schemas.microsoft.com/office/powerpoint/2010/main" val="29537366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{F012A609-C39D-3C48-8C7A-6940E7F225DD}tf10001062</Template>
  <TotalTime>46</TotalTime>
  <Words>553</Words>
  <Application>Microsoft Macintosh PowerPoint</Application>
  <PresentationFormat>Widescreen</PresentationFormat>
  <Paragraphs>46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Century Gothic</vt:lpstr>
      <vt:lpstr>Wingdings 3</vt:lpstr>
      <vt:lpstr>Ion</vt:lpstr>
      <vt:lpstr>The battle of Neighborhoods in North York</vt:lpstr>
      <vt:lpstr>Contents</vt:lpstr>
      <vt:lpstr>INTRODUCTION</vt:lpstr>
      <vt:lpstr>DATA</vt:lpstr>
      <vt:lpstr>METHODOLOGY</vt:lpstr>
      <vt:lpstr>RESULTS</vt:lpstr>
      <vt:lpstr>DISCUSSION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 in North York</dc:title>
  <dc:creator>Georgios Papanikolaou</dc:creator>
  <cp:lastModifiedBy>Georgios Papanikolaou</cp:lastModifiedBy>
  <cp:revision>6</cp:revision>
  <dcterms:created xsi:type="dcterms:W3CDTF">2021-03-30T09:56:41Z</dcterms:created>
  <dcterms:modified xsi:type="dcterms:W3CDTF">2021-03-30T10:43:09Z</dcterms:modified>
</cp:coreProperties>
</file>